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Old Standard TT"/>
      <p:regular r:id="rId40"/>
      <p:bold r:id="rId41"/>
      <p: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ldStandardTT-regular.fntdata"/><Relationship Id="rId20" Type="http://schemas.openxmlformats.org/officeDocument/2006/relationships/slide" Target="slides/slide15.xml"/><Relationship Id="rId42" Type="http://schemas.openxmlformats.org/officeDocument/2006/relationships/font" Target="fonts/OldStandardTT-italic.fntdata"/><Relationship Id="rId41" Type="http://schemas.openxmlformats.org/officeDocument/2006/relationships/font" Target="fonts/OldStandardTT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203ea7869_1_1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203ea7869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203ea7869_1_1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203ea7869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203ea7869_1_1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203ea7869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203ea7869_1_1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203ea7869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203ea7869_1_1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203ea7869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203ea7869_1_1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203ea7869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203ea7869_1_1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203ea7869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203ea7869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203ea7869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203ea7869_1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203ea786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203ea7869_1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203ea786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203ea7869_1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203ea786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203ea7869_1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203ea7869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203ea7869_1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203ea7869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203ea7869_1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203ea7869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203ea7869_1_2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203ea7869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203ea7869_1_2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203ea7869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203ea7869_1_2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203ea7869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203ea7869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203ea786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203ea7869_1_2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203ea7869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203ea7869_1_2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203ea7869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203ea7869_1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203ea7869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203ea7869_1_2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203ea7869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203ea7869_1_2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203ea7869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203ea7869_1_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203ea7869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203ea7869_1_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203ea7869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203ea7869_1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203ea7869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203ea7869_1_1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203ea7869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203ea7869_1_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203ea7869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s://github.com/ThinkR-open/companies-using-r" TargetMode="External"/><Relationship Id="rId5" Type="http://schemas.openxmlformats.org/officeDocument/2006/relationships/hyperlink" Target="https://github.com/ThinkR-open/companies-using-r" TargetMode="External"/><Relationship Id="rId6" Type="http://schemas.openxmlformats.org/officeDocument/2006/relationships/hyperlink" Target="https://github.com/ThinkR-open/companies-using-r" TargetMode="External"/><Relationship Id="rId7" Type="http://schemas.openxmlformats.org/officeDocument/2006/relationships/hyperlink" Target="https://github.com/ColinFay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Case-studies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Mining &amp; R</a:t>
            </a:r>
            <a:endParaRPr/>
          </a:p>
        </p:txBody>
      </p:sp>
      <p:sp>
        <p:nvSpPr>
          <p:cNvPr id="60" name="Google Shape;60;p13"/>
          <p:cNvSpPr txBox="1"/>
          <p:nvPr>
            <p:ph idx="4294967295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AbdulMajedRaja RS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NLP Game?</a:t>
            </a:r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5723800" y="4698200"/>
            <a:ext cx="31398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https://www.garrickadenbuie.com/blog/trump-tweet-time/</a:t>
            </a:r>
            <a:endParaRPr sz="800"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700" y="706750"/>
            <a:ext cx="3830828" cy="404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Analysis + Interactive Viz?</a:t>
            </a:r>
            <a:endParaRPr/>
          </a:p>
        </p:txBody>
      </p:sp>
      <p:sp>
        <p:nvSpPr>
          <p:cNvPr id="124" name="Google Shape;124;p23"/>
          <p:cNvSpPr txBox="1"/>
          <p:nvPr/>
        </p:nvSpPr>
        <p:spPr>
          <a:xfrm>
            <a:off x="4508200" y="4771500"/>
            <a:ext cx="44226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https://towardsdatascience.com/building-a-wifi-spots-map-of-networks-around-you-with-wigle-and-r-d01a73b1172d</a:t>
            </a:r>
            <a:endParaRPr sz="800"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950" y="798375"/>
            <a:ext cx="4916229" cy="40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/ Webpage / Blog / Web App? </a:t>
            </a:r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5442075" y="4710400"/>
            <a:ext cx="3543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https://amrrs.github.io/introduction_to_kaggle_tamil/index.html</a:t>
            </a:r>
            <a:endParaRPr sz="800"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200" y="828600"/>
            <a:ext cx="5879144" cy="360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</a:t>
            </a:r>
            <a:r>
              <a:rPr lang="en"/>
              <a:t> useless thing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vs Python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225" y="798375"/>
            <a:ext cx="5140803" cy="40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useful thing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reticulate ------ </a:t>
            </a:r>
            <a:r>
              <a:rPr lang="en"/>
              <a:t>R + Python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825" y="798375"/>
            <a:ext cx="4689659" cy="404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00" y="798375"/>
            <a:ext cx="3246531" cy="40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/>
        </p:nvSpPr>
        <p:spPr>
          <a:xfrm>
            <a:off x="5583325" y="4783075"/>
            <a:ext cx="30000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https://github.com/amrrs/python_plus_r_brug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begin!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219826" y="19051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Companies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studies </a:t>
            </a:r>
            <a:endParaRPr/>
          </a:p>
        </p:txBody>
      </p:sp>
      <p:sp>
        <p:nvSpPr>
          <p:cNvPr id="167" name="Google Shape;167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BBC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Uber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Airbnb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Microsoft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Stack Overflow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BBC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90250" y="526350"/>
            <a:ext cx="865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Simply put, 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out there?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Real-World, With </a:t>
            </a:r>
            <a:r>
              <a:rPr b="1" lang="en"/>
              <a:t>R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225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BBC - Visual &amp; Data Journalism with R Graphics</a:t>
            </a:r>
            <a:endParaRPr/>
          </a:p>
        </p:txBody>
      </p:sp>
      <p:sp>
        <p:nvSpPr>
          <p:cNvPr id="178" name="Google Shape;178;p32"/>
          <p:cNvSpPr txBox="1"/>
          <p:nvPr/>
        </p:nvSpPr>
        <p:spPr>
          <a:xfrm>
            <a:off x="3096350" y="4779000"/>
            <a:ext cx="59568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https://medium.com/bbc-visual-and-data-journalism/how-the-bbc-visual-and-data-journalism-team-works-with-graphics-in-r-ed0b35693535</a:t>
            </a:r>
            <a:endParaRPr sz="700"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25" y="990700"/>
            <a:ext cx="4388328" cy="363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4945600" y="1047975"/>
            <a:ext cx="41502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Bbplot - bbc_style()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R cookbook - Reference guide for ggplot2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Uber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311700" y="225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Uber</a:t>
            </a:r>
            <a:r>
              <a:rPr lang="en"/>
              <a:t> - Why R is a great tool for UBER</a:t>
            </a:r>
            <a:endParaRPr/>
          </a:p>
        </p:txBody>
      </p:sp>
      <p:sp>
        <p:nvSpPr>
          <p:cNvPr id="191" name="Google Shape;191;p34"/>
          <p:cNvSpPr txBox="1"/>
          <p:nvPr/>
        </p:nvSpPr>
        <p:spPr>
          <a:xfrm>
            <a:off x="5826925" y="4840100"/>
            <a:ext cx="32385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https://capetown2017.satrdays.org/talks/satRday-2017-van-heerden.pdf</a:t>
            </a:r>
            <a:endParaRPr sz="700"/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4945600" y="1047975"/>
            <a:ext cx="41502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ubeR - Internal R package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shinydashboard.uber / uberplot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tidyverse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googlesheets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Xgboost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CausalImpact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25" y="1002900"/>
            <a:ext cx="4640798" cy="256123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4"/>
          <p:cNvSpPr txBox="1"/>
          <p:nvPr/>
        </p:nvSpPr>
        <p:spPr>
          <a:xfrm>
            <a:off x="5075650" y="2877175"/>
            <a:ext cx="3843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ld Standard TT"/>
                <a:ea typeface="Old Standard TT"/>
                <a:cs typeface="Old Standard TT"/>
                <a:sym typeface="Old Standard TT"/>
              </a:rPr>
              <a:t>Process automation in R</a:t>
            </a:r>
            <a:endParaRPr sz="3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225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</a:t>
            </a:r>
            <a:r>
              <a:rPr lang="en"/>
              <a:t> - </a:t>
            </a:r>
            <a:r>
              <a:rPr lang="en" sz="1800"/>
              <a:t>Using R packages and education to scale Data Science at Airbnb</a:t>
            </a:r>
            <a:endParaRPr sz="1800"/>
          </a:p>
        </p:txBody>
      </p:sp>
      <p:sp>
        <p:nvSpPr>
          <p:cNvPr id="205" name="Google Shape;205;p36"/>
          <p:cNvSpPr txBox="1"/>
          <p:nvPr/>
        </p:nvSpPr>
        <p:spPr>
          <a:xfrm>
            <a:off x="4074475" y="4840100"/>
            <a:ext cx="49911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https://medium.com/airbnb-engineering/using-r-packages-and-education-to-scale-data-science-at-airbnb-906faa58e12d</a:t>
            </a:r>
            <a:endParaRPr sz="700"/>
          </a:p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4572000" y="1047975"/>
            <a:ext cx="44382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Rbnb - Airbnb internal R Package</a:t>
            </a:r>
            <a:endParaRPr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 c</a:t>
            </a:r>
            <a:r>
              <a:rPr b="1" lang="en"/>
              <a:t>onsistent API</a:t>
            </a:r>
            <a:r>
              <a:rPr lang="en"/>
              <a:t> to move data between different places in the data infrastructure</a:t>
            </a:r>
            <a:endParaRPr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branded visualization</a:t>
            </a:r>
            <a:r>
              <a:rPr lang="en"/>
              <a:t> themes, scales, and geoms for ggplot2</a:t>
            </a:r>
            <a:endParaRPr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R Markdown templates </a:t>
            </a:r>
            <a:r>
              <a:rPr lang="en"/>
              <a:t>for different types of reports</a:t>
            </a:r>
            <a:endParaRPr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custom functions to </a:t>
            </a:r>
            <a:r>
              <a:rPr b="1" lang="en"/>
              <a:t>optimize </a:t>
            </a:r>
            <a:r>
              <a:rPr lang="en"/>
              <a:t>different parts of our </a:t>
            </a:r>
            <a:r>
              <a:rPr b="1" lang="en"/>
              <a:t>workflow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Shiny </a:t>
            </a:r>
            <a:endParaRPr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Using Shiny to make decisions at Scale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125" y="795200"/>
            <a:ext cx="3609884" cy="40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311700" y="225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</a:t>
            </a:r>
            <a:r>
              <a:rPr lang="en"/>
              <a:t> - </a:t>
            </a:r>
            <a:r>
              <a:rPr lang="en" sz="1800"/>
              <a:t>contributing to R by tightly integrating R with its products</a:t>
            </a:r>
            <a:endParaRPr sz="1800"/>
          </a:p>
        </p:txBody>
      </p:sp>
      <p:sp>
        <p:nvSpPr>
          <p:cNvPr id="218" name="Google Shape;218;p38"/>
          <p:cNvSpPr txBox="1"/>
          <p:nvPr/>
        </p:nvSpPr>
        <p:spPr>
          <a:xfrm>
            <a:off x="5674800" y="4827875"/>
            <a:ext cx="33354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https://blog.revolutionanalytics.com/2018/02/what-does-microsoft-do-with-r.html</a:t>
            </a:r>
            <a:endParaRPr sz="700"/>
          </a:p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4572000" y="1047975"/>
            <a:ext cx="44382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b="1" lang="en"/>
              <a:t>Microsoft R Open </a:t>
            </a:r>
            <a:r>
              <a:rPr lang="en"/>
              <a:t>-  Microsoft's distribution of open-source R.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b="1" lang="en"/>
              <a:t>MRAN</a:t>
            </a:r>
            <a:r>
              <a:rPr lang="en"/>
              <a:t>, which is the download repository for Microsoft R Open, and also hosts daily archive snapshots of the entire CRAN system (from 2015 to the present). 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 available from within Microsoft products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Open-sourcing </a:t>
            </a:r>
            <a:r>
              <a:rPr i="1" lang="en"/>
              <a:t>foreach </a:t>
            </a:r>
            <a:r>
              <a:rPr lang="en"/>
              <a:t>Package</a:t>
            </a:r>
            <a:endParaRPr sz="2400"/>
          </a:p>
        </p:txBody>
      </p:sp>
      <p:sp>
        <p:nvSpPr>
          <p:cNvPr id="220" name="Google Shape;220;p38"/>
          <p:cNvSpPr txBox="1"/>
          <p:nvPr/>
        </p:nvSpPr>
        <p:spPr>
          <a:xfrm>
            <a:off x="4508200" y="3345625"/>
            <a:ext cx="40317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Personalised Marketing at Scale with Propensity Models using R and Spark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00" y="1186175"/>
            <a:ext cx="4203400" cy="2503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Overflow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311700" y="225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Overflow</a:t>
            </a:r>
            <a:endParaRPr sz="1800"/>
          </a:p>
        </p:txBody>
      </p:sp>
      <p:sp>
        <p:nvSpPr>
          <p:cNvPr id="232" name="Google Shape;232;p40"/>
          <p:cNvSpPr txBox="1"/>
          <p:nvPr/>
        </p:nvSpPr>
        <p:spPr>
          <a:xfrm>
            <a:off x="5674800" y="4827875"/>
            <a:ext cx="33354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https://juliasilge.com/blog/one-year-at-stack/</a:t>
            </a:r>
            <a:endParaRPr sz="700"/>
          </a:p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4572000" y="1047975"/>
            <a:ext cx="44382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b="1" lang="en"/>
              <a:t>Survey Analytics</a:t>
            </a:r>
            <a:r>
              <a:rPr b="1" lang="en"/>
              <a:t> </a:t>
            </a:r>
            <a:r>
              <a:rPr lang="en"/>
              <a:t>-  Stack Overflow Developer Survey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b="1" lang="en"/>
              <a:t>A/B Testing</a:t>
            </a:r>
            <a:r>
              <a:rPr lang="en"/>
              <a:t> - R-based Tools and Functions to assist in A/B Testing 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Research, Blogging, Communicating  - </a:t>
            </a:r>
            <a:r>
              <a:rPr lang="en"/>
              <a:t>Rmarkdown</a:t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225" y="801325"/>
            <a:ext cx="2657899" cy="21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224" y="2966500"/>
            <a:ext cx="2775468" cy="208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More!!!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 - Thanks!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225" y="1300125"/>
            <a:ext cx="7110115" cy="37804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2551575" y="768250"/>
            <a:ext cx="46545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/>
              </a:rPr>
              <a:t>https://github.</a:t>
            </a:r>
            <a:r>
              <a:rPr lang="en" sz="12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5"/>
              </a:rPr>
              <a:t>com</a:t>
            </a:r>
            <a:r>
              <a:rPr lang="en" sz="12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6"/>
              </a:rPr>
              <a:t>/ThinkR-open/companies-using-r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7"/>
              </a:rPr>
              <a:t>https://github.com/ColinFay</a:t>
            </a: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275" y="152400"/>
            <a:ext cx="2865301" cy="22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976" y="152400"/>
            <a:ext cx="3072623" cy="383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2596473" cy="1984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Resources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Videos, Blogs</a:t>
            </a:r>
            <a:endParaRPr/>
          </a:p>
        </p:txBody>
      </p:sp>
      <p:pic>
        <p:nvPicPr>
          <p:cNvPr id="258" name="Google Shape;258;p44"/>
          <p:cNvPicPr preferRelativeResize="0"/>
          <p:nvPr/>
        </p:nvPicPr>
        <p:blipFill rotWithShape="1">
          <a:blip r:embed="rId3">
            <a:alphaModFix/>
          </a:blip>
          <a:srcRect b="0" l="0" r="19015" t="0"/>
          <a:stretch/>
        </p:blipFill>
        <p:spPr>
          <a:xfrm>
            <a:off x="200625" y="1127100"/>
            <a:ext cx="2868548" cy="231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300" y="1202850"/>
            <a:ext cx="1960000" cy="6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8000" y="1127100"/>
            <a:ext cx="3502372" cy="224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9200" y="2300675"/>
            <a:ext cx="2229451" cy="343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(FREE)</a:t>
            </a:r>
            <a:endParaRPr/>
          </a:p>
        </p:txBody>
      </p:sp>
      <p:pic>
        <p:nvPicPr>
          <p:cNvPr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325" y="1054950"/>
            <a:ext cx="1972300" cy="29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350" y="1054950"/>
            <a:ext cx="1972300" cy="29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490250" y="526350"/>
            <a:ext cx="865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Begin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490250" y="526350"/>
            <a:ext cx="865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think about 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comes to your mind when you someone mentions R?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This?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000" y="798375"/>
            <a:ext cx="5261270" cy="40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490250" y="526350"/>
            <a:ext cx="865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that all what R can do? 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Processing?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75" y="792275"/>
            <a:ext cx="3235494" cy="404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344" y="792275"/>
            <a:ext cx="3807538" cy="404032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/>
          <p:nvPr/>
        </p:nvSpPr>
        <p:spPr>
          <a:xfrm>
            <a:off x="4001175" y="2559850"/>
            <a:ext cx="6354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5051875" y="4832600"/>
            <a:ext cx="40134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https://datascienceplus.com/image-processing-and-manipulation-with-magick-in-r/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</a:t>
            </a:r>
            <a:r>
              <a:rPr lang="en"/>
              <a:t>?</a:t>
            </a:r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4001175" y="2559850"/>
            <a:ext cx="6354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/>
        </p:nvSpPr>
        <p:spPr>
          <a:xfrm>
            <a:off x="4886925" y="4710425"/>
            <a:ext cx="41784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https://heartbeat.fritz.ai/object-detection-in-just-3-lines-of-r-code-using-tiny-yolo-b5a16e50e8a0</a:t>
            </a:r>
            <a:endParaRPr sz="800"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50" y="1170675"/>
            <a:ext cx="3643676" cy="273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125" y="1118750"/>
            <a:ext cx="3782124" cy="28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